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Nunito Sans Bold" charset="1" panose="00000800000000000000"/>
      <p:regular r:id="rId16"/>
    </p:embeddedFont>
    <p:embeddedFont>
      <p:font typeface="Nunito Sans" charset="1" panose="00000500000000000000"/>
      <p:regular r:id="rId17"/>
    </p:embeddedFont>
    <p:embeddedFont>
      <p:font typeface="Nunito Sans Semi-Bold" charset="1" panose="000007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4797" t="-34797" r="-57297" b="-57297"/>
            </a:stretch>
          </a:blipFill>
        </p:spPr>
      </p:sp>
      <p:sp>
        <p:nvSpPr>
          <p:cNvPr name="Freeform 3" id="3"/>
          <p:cNvSpPr/>
          <p:nvPr/>
        </p:nvSpPr>
        <p:spPr>
          <a:xfrm flipH="false" flipV="false" rot="-3207916">
            <a:off x="-902291" y="6371229"/>
            <a:ext cx="7200900" cy="8229600"/>
          </a:xfrm>
          <a:custGeom>
            <a:avLst/>
            <a:gdLst/>
            <a:ahLst/>
            <a:cxnLst/>
            <a:rect r="r" b="b" t="t" l="l"/>
            <a:pathLst>
              <a:path h="8229600" w="7200900">
                <a:moveTo>
                  <a:pt x="0" y="0"/>
                </a:moveTo>
                <a:lnTo>
                  <a:pt x="7200900" y="0"/>
                </a:lnTo>
                <a:lnTo>
                  <a:pt x="7200900"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4685815">
            <a:off x="-4772726" y="4733817"/>
            <a:ext cx="6449845" cy="7318973"/>
          </a:xfrm>
          <a:custGeom>
            <a:avLst/>
            <a:gdLst/>
            <a:ahLst/>
            <a:cxnLst/>
            <a:rect r="r" b="b" t="t" l="l"/>
            <a:pathLst>
              <a:path h="7318973" w="6449845">
                <a:moveTo>
                  <a:pt x="0" y="0"/>
                </a:moveTo>
                <a:lnTo>
                  <a:pt x="6449845" y="0"/>
                </a:lnTo>
                <a:lnTo>
                  <a:pt x="6449845" y="7318973"/>
                </a:lnTo>
                <a:lnTo>
                  <a:pt x="0" y="7318973"/>
                </a:lnTo>
                <a:lnTo>
                  <a:pt x="0" y="0"/>
                </a:lnTo>
                <a:close/>
              </a:path>
            </a:pathLst>
          </a:custGeom>
          <a:blipFill>
            <a:blip r:embed="rId4">
              <a:alphaModFix amt="70000"/>
            </a:blip>
            <a:stretch>
              <a:fillRect l="0" t="0" r="0" b="0"/>
            </a:stretch>
          </a:blipFill>
        </p:spPr>
      </p:sp>
      <p:sp>
        <p:nvSpPr>
          <p:cNvPr name="Freeform 5" id="5"/>
          <p:cNvSpPr/>
          <p:nvPr/>
        </p:nvSpPr>
        <p:spPr>
          <a:xfrm flipH="false" flipV="false" rot="7534804">
            <a:off x="13792673" y="-3468596"/>
            <a:ext cx="6933254" cy="7923719"/>
          </a:xfrm>
          <a:custGeom>
            <a:avLst/>
            <a:gdLst/>
            <a:ahLst/>
            <a:cxnLst/>
            <a:rect r="r" b="b" t="t" l="l"/>
            <a:pathLst>
              <a:path h="7923719" w="6933254">
                <a:moveTo>
                  <a:pt x="0" y="0"/>
                </a:moveTo>
                <a:lnTo>
                  <a:pt x="6933254" y="0"/>
                </a:lnTo>
                <a:lnTo>
                  <a:pt x="6933254" y="7923719"/>
                </a:lnTo>
                <a:lnTo>
                  <a:pt x="0" y="7923719"/>
                </a:lnTo>
                <a:lnTo>
                  <a:pt x="0" y="0"/>
                </a:lnTo>
                <a:close/>
              </a:path>
            </a:pathLst>
          </a:custGeom>
          <a:blipFill>
            <a:blip r:embed="rId3"/>
            <a:stretch>
              <a:fillRect l="0" t="0" r="0" b="0"/>
            </a:stretch>
          </a:blipFill>
        </p:spPr>
      </p:sp>
      <p:sp>
        <p:nvSpPr>
          <p:cNvPr name="TextBox 6" id="6"/>
          <p:cNvSpPr txBox="true"/>
          <p:nvPr/>
        </p:nvSpPr>
        <p:spPr>
          <a:xfrm rot="0">
            <a:off x="2100396" y="2567135"/>
            <a:ext cx="14087209" cy="3631564"/>
          </a:xfrm>
          <a:prstGeom prst="rect">
            <a:avLst/>
          </a:prstGeom>
        </p:spPr>
        <p:txBody>
          <a:bodyPr anchor="t" rtlCol="false" tIns="0" lIns="0" bIns="0" rIns="0">
            <a:spAutoFit/>
          </a:bodyPr>
          <a:lstStyle/>
          <a:p>
            <a:pPr algn="ctr">
              <a:lnSpc>
                <a:spcPts val="14560"/>
              </a:lnSpc>
            </a:pPr>
            <a:r>
              <a:rPr lang="en-US" sz="10400">
                <a:solidFill>
                  <a:srgbClr val="404040"/>
                </a:solidFill>
                <a:latin typeface="Nunito Sans Bold"/>
              </a:rPr>
              <a:t>YIPPYYAP: EATS STREAK</a:t>
            </a:r>
          </a:p>
        </p:txBody>
      </p:sp>
      <p:sp>
        <p:nvSpPr>
          <p:cNvPr name="TextBox 7" id="7"/>
          <p:cNvSpPr txBox="true"/>
          <p:nvPr/>
        </p:nvSpPr>
        <p:spPr>
          <a:xfrm rot="0">
            <a:off x="3385938" y="7935151"/>
            <a:ext cx="11516123" cy="821054"/>
          </a:xfrm>
          <a:prstGeom prst="rect">
            <a:avLst/>
          </a:prstGeom>
        </p:spPr>
        <p:txBody>
          <a:bodyPr anchor="t" rtlCol="false" tIns="0" lIns="0" bIns="0" rIns="0">
            <a:spAutoFit/>
          </a:bodyPr>
          <a:lstStyle/>
          <a:p>
            <a:pPr algn="ctr">
              <a:lnSpc>
                <a:spcPts val="6720"/>
              </a:lnSpc>
            </a:pPr>
            <a:r>
              <a:rPr lang="en-US" sz="4800">
                <a:solidFill>
                  <a:srgbClr val="404040"/>
                </a:solidFill>
                <a:latin typeface="Nunito Sans"/>
              </a:rPr>
              <a:t>by: ARIF AFIFY BIN SULAIMAN S67610</a:t>
            </a:r>
          </a:p>
        </p:txBody>
      </p:sp>
      <p:sp>
        <p:nvSpPr>
          <p:cNvPr name="Freeform 8" id="8"/>
          <p:cNvSpPr/>
          <p:nvPr/>
        </p:nvSpPr>
        <p:spPr>
          <a:xfrm flipH="false" flipV="false" rot="5933096">
            <a:off x="16349107" y="-1793071"/>
            <a:ext cx="6449845" cy="7318973"/>
          </a:xfrm>
          <a:custGeom>
            <a:avLst/>
            <a:gdLst/>
            <a:ahLst/>
            <a:cxnLst/>
            <a:rect r="r" b="b" t="t" l="l"/>
            <a:pathLst>
              <a:path h="7318973" w="6449845">
                <a:moveTo>
                  <a:pt x="0" y="0"/>
                </a:moveTo>
                <a:lnTo>
                  <a:pt x="6449845" y="0"/>
                </a:lnTo>
                <a:lnTo>
                  <a:pt x="6449845" y="7318973"/>
                </a:lnTo>
                <a:lnTo>
                  <a:pt x="0" y="7318973"/>
                </a:lnTo>
                <a:lnTo>
                  <a:pt x="0" y="0"/>
                </a:lnTo>
                <a:close/>
              </a:path>
            </a:pathLst>
          </a:custGeom>
          <a:blipFill>
            <a:blip r:embed="rId4">
              <a:alphaModFix amt="70000"/>
            </a:blip>
            <a:stretch>
              <a:fillRect l="0" t="0" r="0" b="0"/>
            </a:stretch>
          </a:blipFill>
        </p:spPr>
      </p:sp>
      <p:sp>
        <p:nvSpPr>
          <p:cNvPr name="TextBox 9" id="9"/>
          <p:cNvSpPr txBox="true"/>
          <p:nvPr/>
        </p:nvSpPr>
        <p:spPr>
          <a:xfrm rot="0">
            <a:off x="3944240" y="6118162"/>
            <a:ext cx="10399520" cy="781049"/>
          </a:xfrm>
          <a:prstGeom prst="rect">
            <a:avLst/>
          </a:prstGeom>
        </p:spPr>
        <p:txBody>
          <a:bodyPr anchor="t" rtlCol="false" tIns="0" lIns="0" bIns="0" rIns="0">
            <a:spAutoFit/>
          </a:bodyPr>
          <a:lstStyle/>
          <a:p>
            <a:pPr algn="ctr">
              <a:lnSpc>
                <a:spcPts val="6300"/>
              </a:lnSpc>
            </a:pPr>
            <a:r>
              <a:rPr lang="en-US" sz="4500">
                <a:solidFill>
                  <a:srgbClr val="404040"/>
                </a:solidFill>
                <a:latin typeface="Nunito Sans"/>
              </a:rPr>
              <a:t>Restaurant/Food Finder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975401" y="4463415"/>
            <a:ext cx="12337198" cy="1226820"/>
          </a:xfrm>
          <a:prstGeom prst="rect">
            <a:avLst/>
          </a:prstGeom>
        </p:spPr>
        <p:txBody>
          <a:bodyPr anchor="t" rtlCol="false" tIns="0" lIns="0" bIns="0" rIns="0">
            <a:spAutoFit/>
          </a:bodyPr>
          <a:lstStyle/>
          <a:p>
            <a:pPr algn="ctr">
              <a:lnSpc>
                <a:spcPts val="10080"/>
              </a:lnSpc>
            </a:pPr>
            <a:r>
              <a:rPr lang="en-US" sz="7200">
                <a:solidFill>
                  <a:srgbClr val="404040"/>
                </a:solidFill>
                <a:latin typeface="Nunito Sans Bold"/>
              </a:rPr>
              <a:t>THANK YOU!</a:t>
            </a:r>
          </a:p>
        </p:txBody>
      </p:sp>
      <p:sp>
        <p:nvSpPr>
          <p:cNvPr name="TextBox 4" id="4"/>
          <p:cNvSpPr txBox="true"/>
          <p:nvPr/>
        </p:nvSpPr>
        <p:spPr>
          <a:xfrm rot="0">
            <a:off x="13018795" y="9191625"/>
            <a:ext cx="4240505" cy="613410"/>
          </a:xfrm>
          <a:prstGeom prst="rect">
            <a:avLst/>
          </a:prstGeom>
        </p:spPr>
        <p:txBody>
          <a:bodyPr anchor="t" rtlCol="false" tIns="0" lIns="0" bIns="0" rIns="0">
            <a:spAutoFit/>
          </a:bodyPr>
          <a:lstStyle/>
          <a:p>
            <a:pPr algn="r">
              <a:lnSpc>
                <a:spcPts val="5040"/>
              </a:lnSpc>
            </a:pPr>
            <a:r>
              <a:rPr lang="en-US" sz="3600">
                <a:solidFill>
                  <a:srgbClr val="404040"/>
                </a:solidFill>
                <a:latin typeface="Nunito Sans"/>
              </a:rPr>
              <a:t>02</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975401" y="2783255"/>
            <a:ext cx="12337198" cy="1226820"/>
          </a:xfrm>
          <a:prstGeom prst="rect">
            <a:avLst/>
          </a:prstGeom>
        </p:spPr>
        <p:txBody>
          <a:bodyPr anchor="t" rtlCol="false" tIns="0" lIns="0" bIns="0" rIns="0">
            <a:spAutoFit/>
          </a:bodyPr>
          <a:lstStyle/>
          <a:p>
            <a:pPr algn="ctr">
              <a:lnSpc>
                <a:spcPts val="10080"/>
              </a:lnSpc>
            </a:pPr>
            <a:r>
              <a:rPr lang="en-US" sz="7200">
                <a:solidFill>
                  <a:srgbClr val="404040"/>
                </a:solidFill>
                <a:latin typeface="Nunito Sans Bold"/>
              </a:rPr>
              <a:t>YIPPYYAP: EATS STREAK </a:t>
            </a:r>
          </a:p>
        </p:txBody>
      </p:sp>
      <p:sp>
        <p:nvSpPr>
          <p:cNvPr name="TextBox 4" id="4"/>
          <p:cNvSpPr txBox="true"/>
          <p:nvPr/>
        </p:nvSpPr>
        <p:spPr>
          <a:xfrm rot="0">
            <a:off x="3577472" y="4305220"/>
            <a:ext cx="11133057" cy="4591260"/>
          </a:xfrm>
          <a:prstGeom prst="rect">
            <a:avLst/>
          </a:prstGeom>
        </p:spPr>
        <p:txBody>
          <a:bodyPr anchor="t" rtlCol="false" tIns="0" lIns="0" bIns="0" rIns="0">
            <a:spAutoFit/>
          </a:bodyPr>
          <a:lstStyle/>
          <a:p>
            <a:pPr algn="ctr">
              <a:lnSpc>
                <a:spcPts val="4548"/>
              </a:lnSpc>
            </a:pPr>
            <a:r>
              <a:rPr lang="en-US" sz="3248">
                <a:solidFill>
                  <a:srgbClr val="404040"/>
                </a:solidFill>
                <a:latin typeface="Nunito Sans"/>
              </a:rPr>
              <a:t>mobile application designed to streamline the student dining experience at academic institutions. This user-friendly platform aims to enhance efficiency in locating and selecting food options by collecting information on nearby food trucks and on-campus dining specials. YippyYap puts all your daily dining options in one place, saving you time and helping you find the perfect bite.</a:t>
            </a:r>
          </a:p>
          <a:p>
            <a:pPr algn="ctr">
              <a:lnSpc>
                <a:spcPts val="4548"/>
              </a:lnSpc>
            </a:pPr>
          </a:p>
        </p:txBody>
      </p:sp>
      <p:sp>
        <p:nvSpPr>
          <p:cNvPr name="TextBox 5" id="5"/>
          <p:cNvSpPr txBox="true"/>
          <p:nvPr/>
        </p:nvSpPr>
        <p:spPr>
          <a:xfrm rot="0">
            <a:off x="13018795" y="9191625"/>
            <a:ext cx="4240505" cy="613410"/>
          </a:xfrm>
          <a:prstGeom prst="rect">
            <a:avLst/>
          </a:prstGeom>
        </p:spPr>
        <p:txBody>
          <a:bodyPr anchor="t" rtlCol="false" tIns="0" lIns="0" bIns="0" rIns="0">
            <a:spAutoFit/>
          </a:bodyPr>
          <a:lstStyle/>
          <a:p>
            <a:pPr algn="r">
              <a:lnSpc>
                <a:spcPts val="5040"/>
              </a:lnSpc>
            </a:pPr>
            <a:r>
              <a:rPr lang="en-US" sz="3600">
                <a:solidFill>
                  <a:srgbClr val="404040"/>
                </a:solidFill>
                <a:latin typeface="Nunito Sans"/>
              </a:rPr>
              <a:t>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975401" y="1801127"/>
            <a:ext cx="12163647" cy="2469833"/>
          </a:xfrm>
          <a:prstGeom prst="rect">
            <a:avLst/>
          </a:prstGeom>
        </p:spPr>
        <p:txBody>
          <a:bodyPr anchor="t" rtlCol="false" tIns="0" lIns="0" bIns="0" rIns="0">
            <a:spAutoFit/>
          </a:bodyPr>
          <a:lstStyle/>
          <a:p>
            <a:pPr algn="ctr">
              <a:lnSpc>
                <a:spcPts val="9938"/>
              </a:lnSpc>
            </a:pPr>
            <a:r>
              <a:rPr lang="en-US" sz="7098">
                <a:solidFill>
                  <a:srgbClr val="404040"/>
                </a:solidFill>
                <a:latin typeface="Nunito Sans Bold"/>
              </a:rPr>
              <a:t>PROBLEM STATEMENT</a:t>
            </a:r>
          </a:p>
          <a:p>
            <a:pPr algn="ctr">
              <a:lnSpc>
                <a:spcPts val="9938"/>
              </a:lnSpc>
            </a:pPr>
          </a:p>
        </p:txBody>
      </p:sp>
      <p:sp>
        <p:nvSpPr>
          <p:cNvPr name="TextBox 4" id="4"/>
          <p:cNvSpPr txBox="true"/>
          <p:nvPr/>
        </p:nvSpPr>
        <p:spPr>
          <a:xfrm rot="0">
            <a:off x="2975401" y="4165282"/>
            <a:ext cx="12337198" cy="1889760"/>
          </a:xfrm>
          <a:prstGeom prst="rect">
            <a:avLst/>
          </a:prstGeom>
        </p:spPr>
        <p:txBody>
          <a:bodyPr anchor="t" rtlCol="false" tIns="0" lIns="0" bIns="0" rIns="0">
            <a:spAutoFit/>
          </a:bodyPr>
          <a:lstStyle/>
          <a:p>
            <a:pPr algn="ctr" marL="777240" indent="-388620" lvl="1">
              <a:lnSpc>
                <a:spcPts val="5040"/>
              </a:lnSpc>
              <a:buFont typeface="Arial"/>
              <a:buChar char="•"/>
            </a:pPr>
            <a:r>
              <a:rPr lang="en-US" sz="3600">
                <a:solidFill>
                  <a:srgbClr val="404040"/>
                </a:solidFill>
                <a:latin typeface="Nunito Sans"/>
              </a:rPr>
              <a:t>Dificulty in Making Decision:</a:t>
            </a:r>
          </a:p>
          <a:p>
            <a:pPr algn="ctr" marL="777240" indent="-388620" lvl="1">
              <a:lnSpc>
                <a:spcPts val="5040"/>
              </a:lnSpc>
              <a:buFont typeface="Arial"/>
              <a:buChar char="•"/>
            </a:pPr>
            <a:r>
              <a:rPr lang="en-US" sz="3600">
                <a:solidFill>
                  <a:srgbClr val="404040"/>
                </a:solidFill>
                <a:latin typeface="Nunito Sans"/>
              </a:rPr>
              <a:t>It is Hard to find Hidden Gems:</a:t>
            </a:r>
          </a:p>
          <a:p>
            <a:pPr algn="ctr" marL="777240" indent="-388620" lvl="1">
              <a:lnSpc>
                <a:spcPts val="5040"/>
              </a:lnSpc>
              <a:buFont typeface="Arial"/>
              <a:buChar char="•"/>
            </a:pPr>
            <a:r>
              <a:rPr lang="en-US" sz="3600">
                <a:solidFill>
                  <a:srgbClr val="404040"/>
                </a:solidFill>
                <a:latin typeface="Nunito Sans"/>
              </a:rPr>
              <a:t>Missed Deals and Promotion regularly:</a:t>
            </a:r>
          </a:p>
        </p:txBody>
      </p:sp>
      <p:sp>
        <p:nvSpPr>
          <p:cNvPr name="TextBox 5" id="5"/>
          <p:cNvSpPr txBox="true"/>
          <p:nvPr/>
        </p:nvSpPr>
        <p:spPr>
          <a:xfrm rot="0">
            <a:off x="13018795" y="9191625"/>
            <a:ext cx="4240505" cy="613410"/>
          </a:xfrm>
          <a:prstGeom prst="rect">
            <a:avLst/>
          </a:prstGeom>
        </p:spPr>
        <p:txBody>
          <a:bodyPr anchor="t" rtlCol="false" tIns="0" lIns="0" bIns="0" rIns="0">
            <a:spAutoFit/>
          </a:bodyPr>
          <a:lstStyle/>
          <a:p>
            <a:pPr algn="r">
              <a:lnSpc>
                <a:spcPts val="5040"/>
              </a:lnSpc>
            </a:pPr>
            <a:r>
              <a:rPr lang="en-US" sz="3600">
                <a:solidFill>
                  <a:srgbClr val="404040"/>
                </a:solidFill>
                <a:latin typeface="Nunito Sans"/>
              </a:rPr>
              <a:t>02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2172788" y="1279731"/>
            <a:ext cx="6055220" cy="1540609"/>
            <a:chOff x="0" y="0"/>
            <a:chExt cx="3286453" cy="836161"/>
          </a:xfrm>
        </p:grpSpPr>
        <p:sp>
          <p:nvSpPr>
            <p:cNvPr name="Freeform 4" id="4"/>
            <p:cNvSpPr/>
            <p:nvPr/>
          </p:nvSpPr>
          <p:spPr>
            <a:xfrm flipH="false" flipV="false" rot="0">
              <a:off x="0" y="0"/>
              <a:ext cx="3286454" cy="836161"/>
            </a:xfrm>
            <a:custGeom>
              <a:avLst/>
              <a:gdLst/>
              <a:ahLst/>
              <a:cxnLst/>
              <a:rect r="r" b="b" t="t" l="l"/>
              <a:pathLst>
                <a:path h="836161" w="3286454">
                  <a:moveTo>
                    <a:pt x="3161993" y="836161"/>
                  </a:moveTo>
                  <a:lnTo>
                    <a:pt x="124460" y="836161"/>
                  </a:lnTo>
                  <a:cubicBezTo>
                    <a:pt x="55880" y="836161"/>
                    <a:pt x="0" y="780281"/>
                    <a:pt x="0" y="711701"/>
                  </a:cubicBezTo>
                  <a:lnTo>
                    <a:pt x="0" y="124460"/>
                  </a:lnTo>
                  <a:cubicBezTo>
                    <a:pt x="0" y="55880"/>
                    <a:pt x="55880" y="0"/>
                    <a:pt x="124460" y="0"/>
                  </a:cubicBezTo>
                  <a:lnTo>
                    <a:pt x="3161994" y="0"/>
                  </a:lnTo>
                  <a:cubicBezTo>
                    <a:pt x="3230574" y="0"/>
                    <a:pt x="3286454" y="55880"/>
                    <a:pt x="3286454" y="124460"/>
                  </a:cubicBezTo>
                  <a:lnTo>
                    <a:pt x="3286454" y="711701"/>
                  </a:lnTo>
                  <a:cubicBezTo>
                    <a:pt x="3286454" y="780281"/>
                    <a:pt x="3230574" y="836161"/>
                    <a:pt x="3161994" y="836161"/>
                  </a:cubicBezTo>
                  <a:close/>
                </a:path>
              </a:pathLst>
            </a:custGeom>
            <a:solidFill>
              <a:srgbClr val="FADDB7"/>
            </a:solidFill>
          </p:spPr>
        </p:sp>
      </p:grpSp>
      <p:sp>
        <p:nvSpPr>
          <p:cNvPr name="TextBox 5" id="5"/>
          <p:cNvSpPr txBox="true"/>
          <p:nvPr/>
        </p:nvSpPr>
        <p:spPr>
          <a:xfrm rot="0">
            <a:off x="2534538" y="1435990"/>
            <a:ext cx="5331720" cy="1771015"/>
          </a:xfrm>
          <a:prstGeom prst="rect">
            <a:avLst/>
          </a:prstGeom>
        </p:spPr>
        <p:txBody>
          <a:bodyPr anchor="t" rtlCol="false" tIns="0" lIns="0" bIns="0" rIns="0">
            <a:spAutoFit/>
          </a:bodyPr>
          <a:lstStyle/>
          <a:p>
            <a:pPr algn="ctr">
              <a:lnSpc>
                <a:spcPts val="4760"/>
              </a:lnSpc>
            </a:pPr>
            <a:r>
              <a:rPr lang="en-US" sz="3400">
                <a:solidFill>
                  <a:srgbClr val="404040"/>
                </a:solidFill>
                <a:latin typeface="Nunito Sans Semi-Bold"/>
              </a:rPr>
              <a:t>Dificulty in Making Decision:</a:t>
            </a:r>
          </a:p>
          <a:p>
            <a:pPr algn="ctr">
              <a:lnSpc>
                <a:spcPts val="4760"/>
              </a:lnSpc>
            </a:pPr>
          </a:p>
        </p:txBody>
      </p:sp>
      <p:sp>
        <p:nvSpPr>
          <p:cNvPr name="TextBox 6" id="6"/>
          <p:cNvSpPr txBox="true"/>
          <p:nvPr/>
        </p:nvSpPr>
        <p:spPr>
          <a:xfrm rot="0">
            <a:off x="1707174" y="2904185"/>
            <a:ext cx="6986447" cy="1543050"/>
          </a:xfrm>
          <a:prstGeom prst="rect">
            <a:avLst/>
          </a:prstGeom>
        </p:spPr>
        <p:txBody>
          <a:bodyPr anchor="t" rtlCol="false" tIns="0" lIns="0" bIns="0" rIns="0">
            <a:spAutoFit/>
          </a:bodyPr>
          <a:lstStyle/>
          <a:p>
            <a:pPr algn="ctr">
              <a:lnSpc>
                <a:spcPts val="4199"/>
              </a:lnSpc>
            </a:pPr>
            <a:r>
              <a:rPr lang="en-US" sz="2999">
                <a:solidFill>
                  <a:srgbClr val="404040"/>
                </a:solidFill>
                <a:latin typeface="Nunito Sans"/>
              </a:rPr>
              <a:t>waste valuable time browsing social media, flyers, and various apps to find lunch or dinner options</a:t>
            </a:r>
          </a:p>
        </p:txBody>
      </p:sp>
      <p:sp>
        <p:nvSpPr>
          <p:cNvPr name="TextBox 7" id="7"/>
          <p:cNvSpPr txBox="true"/>
          <p:nvPr/>
        </p:nvSpPr>
        <p:spPr>
          <a:xfrm rot="0">
            <a:off x="13018795" y="9191625"/>
            <a:ext cx="4240505" cy="613410"/>
          </a:xfrm>
          <a:prstGeom prst="rect">
            <a:avLst/>
          </a:prstGeom>
        </p:spPr>
        <p:txBody>
          <a:bodyPr anchor="t" rtlCol="false" tIns="0" lIns="0" bIns="0" rIns="0">
            <a:spAutoFit/>
          </a:bodyPr>
          <a:lstStyle/>
          <a:p>
            <a:pPr algn="r">
              <a:lnSpc>
                <a:spcPts val="5040"/>
              </a:lnSpc>
            </a:pPr>
            <a:r>
              <a:rPr lang="en-US" sz="3600">
                <a:solidFill>
                  <a:srgbClr val="404040"/>
                </a:solidFill>
                <a:latin typeface="Nunito Sans"/>
              </a:rPr>
              <a:t>04</a:t>
            </a:r>
          </a:p>
        </p:txBody>
      </p:sp>
      <p:grpSp>
        <p:nvGrpSpPr>
          <p:cNvPr name="Group 8" id="8"/>
          <p:cNvGrpSpPr/>
          <p:nvPr/>
        </p:nvGrpSpPr>
        <p:grpSpPr>
          <a:xfrm rot="0">
            <a:off x="4366522" y="5314010"/>
            <a:ext cx="6055220" cy="1540609"/>
            <a:chOff x="0" y="0"/>
            <a:chExt cx="3286453" cy="836161"/>
          </a:xfrm>
        </p:grpSpPr>
        <p:sp>
          <p:nvSpPr>
            <p:cNvPr name="Freeform 9" id="9"/>
            <p:cNvSpPr/>
            <p:nvPr/>
          </p:nvSpPr>
          <p:spPr>
            <a:xfrm flipH="false" flipV="false" rot="0">
              <a:off x="0" y="0"/>
              <a:ext cx="3286454" cy="836161"/>
            </a:xfrm>
            <a:custGeom>
              <a:avLst/>
              <a:gdLst/>
              <a:ahLst/>
              <a:cxnLst/>
              <a:rect r="r" b="b" t="t" l="l"/>
              <a:pathLst>
                <a:path h="836161" w="3286454">
                  <a:moveTo>
                    <a:pt x="3161993" y="836161"/>
                  </a:moveTo>
                  <a:lnTo>
                    <a:pt x="124460" y="836161"/>
                  </a:lnTo>
                  <a:cubicBezTo>
                    <a:pt x="55880" y="836161"/>
                    <a:pt x="0" y="780281"/>
                    <a:pt x="0" y="711701"/>
                  </a:cubicBezTo>
                  <a:lnTo>
                    <a:pt x="0" y="124460"/>
                  </a:lnTo>
                  <a:cubicBezTo>
                    <a:pt x="0" y="55880"/>
                    <a:pt x="55880" y="0"/>
                    <a:pt x="124460" y="0"/>
                  </a:cubicBezTo>
                  <a:lnTo>
                    <a:pt x="3161994" y="0"/>
                  </a:lnTo>
                  <a:cubicBezTo>
                    <a:pt x="3230574" y="0"/>
                    <a:pt x="3286454" y="55880"/>
                    <a:pt x="3286454" y="124460"/>
                  </a:cubicBezTo>
                  <a:lnTo>
                    <a:pt x="3286454" y="711701"/>
                  </a:lnTo>
                  <a:cubicBezTo>
                    <a:pt x="3286454" y="780281"/>
                    <a:pt x="3230574" y="836161"/>
                    <a:pt x="3161994" y="836161"/>
                  </a:cubicBezTo>
                  <a:close/>
                </a:path>
              </a:pathLst>
            </a:custGeom>
            <a:solidFill>
              <a:srgbClr val="FADDB7"/>
            </a:solidFill>
          </p:spPr>
        </p:sp>
      </p:grpSp>
      <p:grpSp>
        <p:nvGrpSpPr>
          <p:cNvPr name="Group 10" id="10"/>
          <p:cNvGrpSpPr/>
          <p:nvPr/>
        </p:nvGrpSpPr>
        <p:grpSpPr>
          <a:xfrm rot="0">
            <a:off x="10059992" y="1279731"/>
            <a:ext cx="6055220" cy="1540609"/>
            <a:chOff x="0" y="0"/>
            <a:chExt cx="3286453" cy="836161"/>
          </a:xfrm>
        </p:grpSpPr>
        <p:sp>
          <p:nvSpPr>
            <p:cNvPr name="Freeform 11" id="11"/>
            <p:cNvSpPr/>
            <p:nvPr/>
          </p:nvSpPr>
          <p:spPr>
            <a:xfrm flipH="false" flipV="false" rot="0">
              <a:off x="0" y="0"/>
              <a:ext cx="3286454" cy="836161"/>
            </a:xfrm>
            <a:custGeom>
              <a:avLst/>
              <a:gdLst/>
              <a:ahLst/>
              <a:cxnLst/>
              <a:rect r="r" b="b" t="t" l="l"/>
              <a:pathLst>
                <a:path h="836161" w="3286454">
                  <a:moveTo>
                    <a:pt x="3161993" y="836161"/>
                  </a:moveTo>
                  <a:lnTo>
                    <a:pt x="124460" y="836161"/>
                  </a:lnTo>
                  <a:cubicBezTo>
                    <a:pt x="55880" y="836161"/>
                    <a:pt x="0" y="780281"/>
                    <a:pt x="0" y="711701"/>
                  </a:cubicBezTo>
                  <a:lnTo>
                    <a:pt x="0" y="124460"/>
                  </a:lnTo>
                  <a:cubicBezTo>
                    <a:pt x="0" y="55880"/>
                    <a:pt x="55880" y="0"/>
                    <a:pt x="124460" y="0"/>
                  </a:cubicBezTo>
                  <a:lnTo>
                    <a:pt x="3161994" y="0"/>
                  </a:lnTo>
                  <a:cubicBezTo>
                    <a:pt x="3230574" y="0"/>
                    <a:pt x="3286454" y="55880"/>
                    <a:pt x="3286454" y="124460"/>
                  </a:cubicBezTo>
                  <a:lnTo>
                    <a:pt x="3286454" y="711701"/>
                  </a:lnTo>
                  <a:cubicBezTo>
                    <a:pt x="3286454" y="780281"/>
                    <a:pt x="3230574" y="836161"/>
                    <a:pt x="3161994" y="836161"/>
                  </a:cubicBezTo>
                  <a:close/>
                </a:path>
              </a:pathLst>
            </a:custGeom>
            <a:solidFill>
              <a:srgbClr val="D3D9C8"/>
            </a:solidFill>
          </p:spPr>
        </p:sp>
      </p:grpSp>
      <p:sp>
        <p:nvSpPr>
          <p:cNvPr name="TextBox 12" id="12"/>
          <p:cNvSpPr txBox="true"/>
          <p:nvPr/>
        </p:nvSpPr>
        <p:spPr>
          <a:xfrm rot="0">
            <a:off x="9594379" y="2904185"/>
            <a:ext cx="6986447" cy="2066925"/>
          </a:xfrm>
          <a:prstGeom prst="rect">
            <a:avLst/>
          </a:prstGeom>
        </p:spPr>
        <p:txBody>
          <a:bodyPr anchor="t" rtlCol="false" tIns="0" lIns="0" bIns="0" rIns="0">
            <a:spAutoFit/>
          </a:bodyPr>
          <a:lstStyle/>
          <a:p>
            <a:pPr algn="ctr">
              <a:lnSpc>
                <a:spcPts val="4199"/>
              </a:lnSpc>
            </a:pPr>
            <a:r>
              <a:rPr lang="en-US" sz="2999">
                <a:solidFill>
                  <a:srgbClr val="404040"/>
                </a:solidFill>
                <a:latin typeface="Nunito Sans"/>
              </a:rPr>
              <a:t>Lorem ipsum dolor sit amet, consectetur adipiscing elit. Donec vitae efficitur augue. Sed ac tincidunt magna, pharetra laoreet nisi.</a:t>
            </a:r>
          </a:p>
        </p:txBody>
      </p:sp>
      <p:grpSp>
        <p:nvGrpSpPr>
          <p:cNvPr name="Group 13" id="13"/>
          <p:cNvGrpSpPr/>
          <p:nvPr/>
        </p:nvGrpSpPr>
        <p:grpSpPr>
          <a:xfrm rot="0">
            <a:off x="7866258" y="5314010"/>
            <a:ext cx="6055220" cy="1540609"/>
            <a:chOff x="0" y="0"/>
            <a:chExt cx="3286453" cy="836161"/>
          </a:xfrm>
        </p:grpSpPr>
        <p:sp>
          <p:nvSpPr>
            <p:cNvPr name="Freeform 14" id="14"/>
            <p:cNvSpPr/>
            <p:nvPr/>
          </p:nvSpPr>
          <p:spPr>
            <a:xfrm flipH="false" flipV="false" rot="0">
              <a:off x="0" y="0"/>
              <a:ext cx="3286454" cy="836161"/>
            </a:xfrm>
            <a:custGeom>
              <a:avLst/>
              <a:gdLst/>
              <a:ahLst/>
              <a:cxnLst/>
              <a:rect r="r" b="b" t="t" l="l"/>
              <a:pathLst>
                <a:path h="836161" w="3286454">
                  <a:moveTo>
                    <a:pt x="3161993" y="836161"/>
                  </a:moveTo>
                  <a:lnTo>
                    <a:pt x="124460" y="836161"/>
                  </a:lnTo>
                  <a:cubicBezTo>
                    <a:pt x="55880" y="836161"/>
                    <a:pt x="0" y="780281"/>
                    <a:pt x="0" y="711701"/>
                  </a:cubicBezTo>
                  <a:lnTo>
                    <a:pt x="0" y="124460"/>
                  </a:lnTo>
                  <a:cubicBezTo>
                    <a:pt x="0" y="55880"/>
                    <a:pt x="55880" y="0"/>
                    <a:pt x="124460" y="0"/>
                  </a:cubicBezTo>
                  <a:lnTo>
                    <a:pt x="3161994" y="0"/>
                  </a:lnTo>
                  <a:cubicBezTo>
                    <a:pt x="3230574" y="0"/>
                    <a:pt x="3286454" y="55880"/>
                    <a:pt x="3286454" y="124460"/>
                  </a:cubicBezTo>
                  <a:lnTo>
                    <a:pt x="3286454" y="711701"/>
                  </a:lnTo>
                  <a:cubicBezTo>
                    <a:pt x="3286454" y="780281"/>
                    <a:pt x="3230574" y="836161"/>
                    <a:pt x="3161994" y="836161"/>
                  </a:cubicBezTo>
                  <a:close/>
                </a:path>
              </a:pathLst>
            </a:custGeom>
            <a:solidFill>
              <a:srgbClr val="D3D9C8"/>
            </a:solidFill>
          </p:spPr>
        </p:sp>
      </p:grpSp>
      <p:sp>
        <p:nvSpPr>
          <p:cNvPr name="TextBox 15" id="15"/>
          <p:cNvSpPr txBox="true"/>
          <p:nvPr/>
        </p:nvSpPr>
        <p:spPr>
          <a:xfrm rot="0">
            <a:off x="6101155" y="7149894"/>
            <a:ext cx="6986447" cy="1019175"/>
          </a:xfrm>
          <a:prstGeom prst="rect">
            <a:avLst/>
          </a:prstGeom>
        </p:spPr>
        <p:txBody>
          <a:bodyPr anchor="t" rtlCol="false" tIns="0" lIns="0" bIns="0" rIns="0">
            <a:spAutoFit/>
          </a:bodyPr>
          <a:lstStyle/>
          <a:p>
            <a:pPr algn="ctr">
              <a:lnSpc>
                <a:spcPts val="4199"/>
              </a:lnSpc>
            </a:pPr>
            <a:r>
              <a:rPr lang="en-US" sz="2999">
                <a:solidFill>
                  <a:srgbClr val="404040"/>
                </a:solidFill>
                <a:latin typeface="Nunito Sans"/>
              </a:rPr>
              <a:t>Dining halls and cafes often offer daily specials, but these deals go unnoticed </a:t>
            </a:r>
          </a:p>
        </p:txBody>
      </p:sp>
      <p:sp>
        <p:nvSpPr>
          <p:cNvPr name="TextBox 16" id="16"/>
          <p:cNvSpPr txBox="true"/>
          <p:nvPr/>
        </p:nvSpPr>
        <p:spPr>
          <a:xfrm rot="0">
            <a:off x="6478140" y="5470270"/>
            <a:ext cx="5331720" cy="1771015"/>
          </a:xfrm>
          <a:prstGeom prst="rect">
            <a:avLst/>
          </a:prstGeom>
        </p:spPr>
        <p:txBody>
          <a:bodyPr anchor="t" rtlCol="false" tIns="0" lIns="0" bIns="0" rIns="0">
            <a:spAutoFit/>
          </a:bodyPr>
          <a:lstStyle/>
          <a:p>
            <a:pPr algn="ctr">
              <a:lnSpc>
                <a:spcPts val="4760"/>
              </a:lnSpc>
            </a:pPr>
            <a:r>
              <a:rPr lang="en-US" sz="3400">
                <a:solidFill>
                  <a:srgbClr val="404040"/>
                </a:solidFill>
                <a:latin typeface="Nunito Sans Semi-Bold"/>
              </a:rPr>
              <a:t>Missed Deals and Promotion regularly:</a:t>
            </a:r>
          </a:p>
          <a:p>
            <a:pPr algn="ctr">
              <a:lnSpc>
                <a:spcPts val="4760"/>
              </a:lnSpc>
            </a:pPr>
          </a:p>
        </p:txBody>
      </p:sp>
      <p:sp>
        <p:nvSpPr>
          <p:cNvPr name="TextBox 17" id="17"/>
          <p:cNvSpPr txBox="true"/>
          <p:nvPr/>
        </p:nvSpPr>
        <p:spPr>
          <a:xfrm rot="0">
            <a:off x="10421742" y="1435990"/>
            <a:ext cx="5331720" cy="1771015"/>
          </a:xfrm>
          <a:prstGeom prst="rect">
            <a:avLst/>
          </a:prstGeom>
        </p:spPr>
        <p:txBody>
          <a:bodyPr anchor="t" rtlCol="false" tIns="0" lIns="0" bIns="0" rIns="0">
            <a:spAutoFit/>
          </a:bodyPr>
          <a:lstStyle/>
          <a:p>
            <a:pPr algn="ctr">
              <a:lnSpc>
                <a:spcPts val="4760"/>
              </a:lnSpc>
            </a:pPr>
            <a:r>
              <a:rPr lang="en-US" sz="3400">
                <a:solidFill>
                  <a:srgbClr val="404040"/>
                </a:solidFill>
                <a:latin typeface="Nunito Sans Semi-Bold"/>
              </a:rPr>
              <a:t>It is Hard to find Hidden Gems:</a:t>
            </a:r>
          </a:p>
          <a:p>
            <a:pPr algn="ctr">
              <a:lnSpc>
                <a:spcPts val="476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130217" y="4463415"/>
            <a:ext cx="14027566" cy="1226820"/>
          </a:xfrm>
          <a:prstGeom prst="rect">
            <a:avLst/>
          </a:prstGeom>
        </p:spPr>
        <p:txBody>
          <a:bodyPr anchor="t" rtlCol="false" tIns="0" lIns="0" bIns="0" rIns="0">
            <a:spAutoFit/>
          </a:bodyPr>
          <a:lstStyle/>
          <a:p>
            <a:pPr algn="ctr">
              <a:lnSpc>
                <a:spcPts val="10080"/>
              </a:lnSpc>
            </a:pPr>
            <a:r>
              <a:rPr lang="en-US" sz="7200">
                <a:solidFill>
                  <a:srgbClr val="404040"/>
                </a:solidFill>
                <a:latin typeface="Nunito Sans Bold"/>
              </a:rPr>
              <a:t>OBJECTIVE</a:t>
            </a:r>
          </a:p>
        </p:txBody>
      </p:sp>
      <p:sp>
        <p:nvSpPr>
          <p:cNvPr name="TextBox 4" id="4"/>
          <p:cNvSpPr txBox="true"/>
          <p:nvPr/>
        </p:nvSpPr>
        <p:spPr>
          <a:xfrm rot="0">
            <a:off x="13018795" y="9191625"/>
            <a:ext cx="4240505" cy="613410"/>
          </a:xfrm>
          <a:prstGeom prst="rect">
            <a:avLst/>
          </a:prstGeom>
        </p:spPr>
        <p:txBody>
          <a:bodyPr anchor="t" rtlCol="false" tIns="0" lIns="0" bIns="0" rIns="0">
            <a:spAutoFit/>
          </a:bodyPr>
          <a:lstStyle/>
          <a:p>
            <a:pPr algn="r">
              <a:lnSpc>
                <a:spcPts val="5040"/>
              </a:lnSpc>
            </a:pPr>
            <a:r>
              <a:rPr lang="en-US" sz="3600">
                <a:solidFill>
                  <a:srgbClr val="404040"/>
                </a:solidFill>
                <a:latin typeface="Nunito Sans"/>
              </a:rPr>
              <a:t>08</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2172788" y="1279731"/>
            <a:ext cx="6055220" cy="1540609"/>
            <a:chOff x="0" y="0"/>
            <a:chExt cx="3286453" cy="836161"/>
          </a:xfrm>
        </p:grpSpPr>
        <p:sp>
          <p:nvSpPr>
            <p:cNvPr name="Freeform 4" id="4"/>
            <p:cNvSpPr/>
            <p:nvPr/>
          </p:nvSpPr>
          <p:spPr>
            <a:xfrm flipH="false" flipV="false" rot="0">
              <a:off x="0" y="0"/>
              <a:ext cx="3286454" cy="836161"/>
            </a:xfrm>
            <a:custGeom>
              <a:avLst/>
              <a:gdLst/>
              <a:ahLst/>
              <a:cxnLst/>
              <a:rect r="r" b="b" t="t" l="l"/>
              <a:pathLst>
                <a:path h="836161" w="3286454">
                  <a:moveTo>
                    <a:pt x="3161993" y="836161"/>
                  </a:moveTo>
                  <a:lnTo>
                    <a:pt x="124460" y="836161"/>
                  </a:lnTo>
                  <a:cubicBezTo>
                    <a:pt x="55880" y="836161"/>
                    <a:pt x="0" y="780281"/>
                    <a:pt x="0" y="711701"/>
                  </a:cubicBezTo>
                  <a:lnTo>
                    <a:pt x="0" y="124460"/>
                  </a:lnTo>
                  <a:cubicBezTo>
                    <a:pt x="0" y="55880"/>
                    <a:pt x="55880" y="0"/>
                    <a:pt x="124460" y="0"/>
                  </a:cubicBezTo>
                  <a:lnTo>
                    <a:pt x="3161994" y="0"/>
                  </a:lnTo>
                  <a:cubicBezTo>
                    <a:pt x="3230574" y="0"/>
                    <a:pt x="3286454" y="55880"/>
                    <a:pt x="3286454" y="124460"/>
                  </a:cubicBezTo>
                  <a:lnTo>
                    <a:pt x="3286454" y="711701"/>
                  </a:lnTo>
                  <a:cubicBezTo>
                    <a:pt x="3286454" y="780281"/>
                    <a:pt x="3230574" y="836161"/>
                    <a:pt x="3161994" y="836161"/>
                  </a:cubicBezTo>
                  <a:close/>
                </a:path>
              </a:pathLst>
            </a:custGeom>
            <a:solidFill>
              <a:srgbClr val="FADDB7"/>
            </a:solidFill>
          </p:spPr>
        </p:sp>
      </p:grpSp>
      <p:sp>
        <p:nvSpPr>
          <p:cNvPr name="TextBox 5" id="5"/>
          <p:cNvSpPr txBox="true"/>
          <p:nvPr/>
        </p:nvSpPr>
        <p:spPr>
          <a:xfrm rot="0">
            <a:off x="2534538" y="1736028"/>
            <a:ext cx="5331720" cy="1170940"/>
          </a:xfrm>
          <a:prstGeom prst="rect">
            <a:avLst/>
          </a:prstGeom>
        </p:spPr>
        <p:txBody>
          <a:bodyPr anchor="t" rtlCol="false" tIns="0" lIns="0" bIns="0" rIns="0">
            <a:spAutoFit/>
          </a:bodyPr>
          <a:lstStyle/>
          <a:p>
            <a:pPr algn="ctr">
              <a:lnSpc>
                <a:spcPts val="4760"/>
              </a:lnSpc>
            </a:pPr>
            <a:r>
              <a:rPr lang="en-US" sz="3400">
                <a:solidFill>
                  <a:srgbClr val="404040"/>
                </a:solidFill>
                <a:latin typeface="Nunito Sans Semi-Bold"/>
              </a:rPr>
              <a:t>One-Stop Platform:</a:t>
            </a:r>
          </a:p>
          <a:p>
            <a:pPr algn="ctr">
              <a:lnSpc>
                <a:spcPts val="4760"/>
              </a:lnSpc>
            </a:pPr>
          </a:p>
        </p:txBody>
      </p:sp>
      <p:sp>
        <p:nvSpPr>
          <p:cNvPr name="TextBox 6" id="6"/>
          <p:cNvSpPr txBox="true"/>
          <p:nvPr/>
        </p:nvSpPr>
        <p:spPr>
          <a:xfrm rot="0">
            <a:off x="1707174" y="2904185"/>
            <a:ext cx="6986447" cy="495300"/>
          </a:xfrm>
          <a:prstGeom prst="rect">
            <a:avLst/>
          </a:prstGeom>
        </p:spPr>
        <p:txBody>
          <a:bodyPr anchor="t" rtlCol="false" tIns="0" lIns="0" bIns="0" rIns="0">
            <a:spAutoFit/>
          </a:bodyPr>
          <a:lstStyle/>
          <a:p>
            <a:pPr algn="ctr">
              <a:lnSpc>
                <a:spcPts val="4199"/>
              </a:lnSpc>
            </a:pPr>
            <a:r>
              <a:rPr lang="en-US" sz="2999">
                <a:solidFill>
                  <a:srgbClr val="404040"/>
                </a:solidFill>
                <a:latin typeface="Nunito Sans"/>
              </a:rPr>
              <a:t>Provides a curated list of nearby food </a:t>
            </a:r>
          </a:p>
        </p:txBody>
      </p:sp>
      <p:sp>
        <p:nvSpPr>
          <p:cNvPr name="TextBox 7" id="7"/>
          <p:cNvSpPr txBox="true"/>
          <p:nvPr/>
        </p:nvSpPr>
        <p:spPr>
          <a:xfrm rot="0">
            <a:off x="13018795" y="9191625"/>
            <a:ext cx="4240505" cy="613410"/>
          </a:xfrm>
          <a:prstGeom prst="rect">
            <a:avLst/>
          </a:prstGeom>
        </p:spPr>
        <p:txBody>
          <a:bodyPr anchor="t" rtlCol="false" tIns="0" lIns="0" bIns="0" rIns="0">
            <a:spAutoFit/>
          </a:bodyPr>
          <a:lstStyle/>
          <a:p>
            <a:pPr algn="r">
              <a:lnSpc>
                <a:spcPts val="5040"/>
              </a:lnSpc>
            </a:pPr>
            <a:r>
              <a:rPr lang="en-US" sz="3600">
                <a:solidFill>
                  <a:srgbClr val="404040"/>
                </a:solidFill>
                <a:latin typeface="Nunito Sans"/>
              </a:rPr>
              <a:t>04</a:t>
            </a:r>
          </a:p>
        </p:txBody>
      </p:sp>
      <p:grpSp>
        <p:nvGrpSpPr>
          <p:cNvPr name="Group 8" id="8"/>
          <p:cNvGrpSpPr/>
          <p:nvPr/>
        </p:nvGrpSpPr>
        <p:grpSpPr>
          <a:xfrm rot="0">
            <a:off x="4366522" y="5314010"/>
            <a:ext cx="6055220" cy="1540609"/>
            <a:chOff x="0" y="0"/>
            <a:chExt cx="3286453" cy="836161"/>
          </a:xfrm>
        </p:grpSpPr>
        <p:sp>
          <p:nvSpPr>
            <p:cNvPr name="Freeform 9" id="9"/>
            <p:cNvSpPr/>
            <p:nvPr/>
          </p:nvSpPr>
          <p:spPr>
            <a:xfrm flipH="false" flipV="false" rot="0">
              <a:off x="0" y="0"/>
              <a:ext cx="3286454" cy="836161"/>
            </a:xfrm>
            <a:custGeom>
              <a:avLst/>
              <a:gdLst/>
              <a:ahLst/>
              <a:cxnLst/>
              <a:rect r="r" b="b" t="t" l="l"/>
              <a:pathLst>
                <a:path h="836161" w="3286454">
                  <a:moveTo>
                    <a:pt x="3161993" y="836161"/>
                  </a:moveTo>
                  <a:lnTo>
                    <a:pt x="124460" y="836161"/>
                  </a:lnTo>
                  <a:cubicBezTo>
                    <a:pt x="55880" y="836161"/>
                    <a:pt x="0" y="780281"/>
                    <a:pt x="0" y="711701"/>
                  </a:cubicBezTo>
                  <a:lnTo>
                    <a:pt x="0" y="124460"/>
                  </a:lnTo>
                  <a:cubicBezTo>
                    <a:pt x="0" y="55880"/>
                    <a:pt x="55880" y="0"/>
                    <a:pt x="124460" y="0"/>
                  </a:cubicBezTo>
                  <a:lnTo>
                    <a:pt x="3161994" y="0"/>
                  </a:lnTo>
                  <a:cubicBezTo>
                    <a:pt x="3230574" y="0"/>
                    <a:pt x="3286454" y="55880"/>
                    <a:pt x="3286454" y="124460"/>
                  </a:cubicBezTo>
                  <a:lnTo>
                    <a:pt x="3286454" y="711701"/>
                  </a:lnTo>
                  <a:cubicBezTo>
                    <a:pt x="3286454" y="780281"/>
                    <a:pt x="3230574" y="836161"/>
                    <a:pt x="3161994" y="836161"/>
                  </a:cubicBezTo>
                  <a:close/>
                </a:path>
              </a:pathLst>
            </a:custGeom>
            <a:solidFill>
              <a:srgbClr val="FADDB7"/>
            </a:solidFill>
          </p:spPr>
        </p:sp>
      </p:grpSp>
      <p:grpSp>
        <p:nvGrpSpPr>
          <p:cNvPr name="Group 10" id="10"/>
          <p:cNvGrpSpPr/>
          <p:nvPr/>
        </p:nvGrpSpPr>
        <p:grpSpPr>
          <a:xfrm rot="0">
            <a:off x="10059992" y="1279731"/>
            <a:ext cx="6055220" cy="1540609"/>
            <a:chOff x="0" y="0"/>
            <a:chExt cx="3286453" cy="836161"/>
          </a:xfrm>
        </p:grpSpPr>
        <p:sp>
          <p:nvSpPr>
            <p:cNvPr name="Freeform 11" id="11"/>
            <p:cNvSpPr/>
            <p:nvPr/>
          </p:nvSpPr>
          <p:spPr>
            <a:xfrm flipH="false" flipV="false" rot="0">
              <a:off x="0" y="0"/>
              <a:ext cx="3286454" cy="836161"/>
            </a:xfrm>
            <a:custGeom>
              <a:avLst/>
              <a:gdLst/>
              <a:ahLst/>
              <a:cxnLst/>
              <a:rect r="r" b="b" t="t" l="l"/>
              <a:pathLst>
                <a:path h="836161" w="3286454">
                  <a:moveTo>
                    <a:pt x="3161993" y="836161"/>
                  </a:moveTo>
                  <a:lnTo>
                    <a:pt x="124460" y="836161"/>
                  </a:lnTo>
                  <a:cubicBezTo>
                    <a:pt x="55880" y="836161"/>
                    <a:pt x="0" y="780281"/>
                    <a:pt x="0" y="711701"/>
                  </a:cubicBezTo>
                  <a:lnTo>
                    <a:pt x="0" y="124460"/>
                  </a:lnTo>
                  <a:cubicBezTo>
                    <a:pt x="0" y="55880"/>
                    <a:pt x="55880" y="0"/>
                    <a:pt x="124460" y="0"/>
                  </a:cubicBezTo>
                  <a:lnTo>
                    <a:pt x="3161994" y="0"/>
                  </a:lnTo>
                  <a:cubicBezTo>
                    <a:pt x="3230574" y="0"/>
                    <a:pt x="3286454" y="55880"/>
                    <a:pt x="3286454" y="124460"/>
                  </a:cubicBezTo>
                  <a:lnTo>
                    <a:pt x="3286454" y="711701"/>
                  </a:lnTo>
                  <a:cubicBezTo>
                    <a:pt x="3286454" y="780281"/>
                    <a:pt x="3230574" y="836161"/>
                    <a:pt x="3161994" y="836161"/>
                  </a:cubicBezTo>
                  <a:close/>
                </a:path>
              </a:pathLst>
            </a:custGeom>
            <a:solidFill>
              <a:srgbClr val="D3D9C8"/>
            </a:solidFill>
          </p:spPr>
        </p:sp>
      </p:grpSp>
      <p:sp>
        <p:nvSpPr>
          <p:cNvPr name="TextBox 12" id="12"/>
          <p:cNvSpPr txBox="true"/>
          <p:nvPr/>
        </p:nvSpPr>
        <p:spPr>
          <a:xfrm rot="0">
            <a:off x="9594379" y="2904185"/>
            <a:ext cx="6986447" cy="1543050"/>
          </a:xfrm>
          <a:prstGeom prst="rect">
            <a:avLst/>
          </a:prstGeom>
        </p:spPr>
        <p:txBody>
          <a:bodyPr anchor="t" rtlCol="false" tIns="0" lIns="0" bIns="0" rIns="0">
            <a:spAutoFit/>
          </a:bodyPr>
          <a:lstStyle/>
          <a:p>
            <a:pPr algn="ctr">
              <a:lnSpc>
                <a:spcPts val="4199"/>
              </a:lnSpc>
            </a:pPr>
            <a:r>
              <a:rPr lang="en-US" sz="2999">
                <a:solidFill>
                  <a:srgbClr val="404040"/>
                </a:solidFill>
                <a:latin typeface="Nunito Sans"/>
              </a:rPr>
              <a:t>Utilizes location services to display nearby and operational food  on the main screen. </a:t>
            </a:r>
          </a:p>
        </p:txBody>
      </p:sp>
      <p:grpSp>
        <p:nvGrpSpPr>
          <p:cNvPr name="Group 13" id="13"/>
          <p:cNvGrpSpPr/>
          <p:nvPr/>
        </p:nvGrpSpPr>
        <p:grpSpPr>
          <a:xfrm rot="0">
            <a:off x="7866258" y="5314010"/>
            <a:ext cx="6055220" cy="1540609"/>
            <a:chOff x="0" y="0"/>
            <a:chExt cx="3286453" cy="836161"/>
          </a:xfrm>
        </p:grpSpPr>
        <p:sp>
          <p:nvSpPr>
            <p:cNvPr name="Freeform 14" id="14"/>
            <p:cNvSpPr/>
            <p:nvPr/>
          </p:nvSpPr>
          <p:spPr>
            <a:xfrm flipH="false" flipV="false" rot="0">
              <a:off x="0" y="0"/>
              <a:ext cx="3286454" cy="836161"/>
            </a:xfrm>
            <a:custGeom>
              <a:avLst/>
              <a:gdLst/>
              <a:ahLst/>
              <a:cxnLst/>
              <a:rect r="r" b="b" t="t" l="l"/>
              <a:pathLst>
                <a:path h="836161" w="3286454">
                  <a:moveTo>
                    <a:pt x="3161993" y="836161"/>
                  </a:moveTo>
                  <a:lnTo>
                    <a:pt x="124460" y="836161"/>
                  </a:lnTo>
                  <a:cubicBezTo>
                    <a:pt x="55880" y="836161"/>
                    <a:pt x="0" y="780281"/>
                    <a:pt x="0" y="711701"/>
                  </a:cubicBezTo>
                  <a:lnTo>
                    <a:pt x="0" y="124460"/>
                  </a:lnTo>
                  <a:cubicBezTo>
                    <a:pt x="0" y="55880"/>
                    <a:pt x="55880" y="0"/>
                    <a:pt x="124460" y="0"/>
                  </a:cubicBezTo>
                  <a:lnTo>
                    <a:pt x="3161994" y="0"/>
                  </a:lnTo>
                  <a:cubicBezTo>
                    <a:pt x="3230574" y="0"/>
                    <a:pt x="3286454" y="55880"/>
                    <a:pt x="3286454" y="124460"/>
                  </a:cubicBezTo>
                  <a:lnTo>
                    <a:pt x="3286454" y="711701"/>
                  </a:lnTo>
                  <a:cubicBezTo>
                    <a:pt x="3286454" y="780281"/>
                    <a:pt x="3230574" y="836161"/>
                    <a:pt x="3161994" y="836161"/>
                  </a:cubicBezTo>
                  <a:close/>
                </a:path>
              </a:pathLst>
            </a:custGeom>
            <a:solidFill>
              <a:srgbClr val="D3D9C8"/>
            </a:solidFill>
          </p:spPr>
        </p:sp>
      </p:grpSp>
      <p:sp>
        <p:nvSpPr>
          <p:cNvPr name="TextBox 15" id="15"/>
          <p:cNvSpPr txBox="true"/>
          <p:nvPr/>
        </p:nvSpPr>
        <p:spPr>
          <a:xfrm rot="0">
            <a:off x="5650777" y="6940344"/>
            <a:ext cx="6986447" cy="2066925"/>
          </a:xfrm>
          <a:prstGeom prst="rect">
            <a:avLst/>
          </a:prstGeom>
        </p:spPr>
        <p:txBody>
          <a:bodyPr anchor="t" rtlCol="false" tIns="0" lIns="0" bIns="0" rIns="0">
            <a:spAutoFit/>
          </a:bodyPr>
          <a:lstStyle/>
          <a:p>
            <a:pPr algn="ctr">
              <a:lnSpc>
                <a:spcPts val="4199"/>
              </a:lnSpc>
            </a:pPr>
            <a:r>
              <a:rPr lang="en-US" sz="2999">
                <a:solidFill>
                  <a:srgbClr val="404040"/>
                </a:solidFill>
                <a:latin typeface="Nunito Sans"/>
              </a:rPr>
              <a:t>Vendors can register and update their location and menus in real-time within the app. Students can access the latest information</a:t>
            </a:r>
          </a:p>
        </p:txBody>
      </p:sp>
      <p:sp>
        <p:nvSpPr>
          <p:cNvPr name="TextBox 16" id="16"/>
          <p:cNvSpPr txBox="true"/>
          <p:nvPr/>
        </p:nvSpPr>
        <p:spPr>
          <a:xfrm rot="0">
            <a:off x="6478140" y="5470270"/>
            <a:ext cx="5331720" cy="1170940"/>
          </a:xfrm>
          <a:prstGeom prst="rect">
            <a:avLst/>
          </a:prstGeom>
        </p:spPr>
        <p:txBody>
          <a:bodyPr anchor="t" rtlCol="false" tIns="0" lIns="0" bIns="0" rIns="0">
            <a:spAutoFit/>
          </a:bodyPr>
          <a:lstStyle/>
          <a:p>
            <a:pPr algn="ctr">
              <a:lnSpc>
                <a:spcPts val="4760"/>
              </a:lnSpc>
            </a:pPr>
            <a:r>
              <a:rPr lang="en-US" sz="3400">
                <a:solidFill>
                  <a:srgbClr val="404040"/>
                </a:solidFill>
                <a:latin typeface="Nunito Sans Semi-Bold"/>
              </a:rPr>
              <a:t>Real-Time Updates:</a:t>
            </a:r>
          </a:p>
          <a:p>
            <a:pPr algn="ctr">
              <a:lnSpc>
                <a:spcPts val="4760"/>
              </a:lnSpc>
            </a:pPr>
          </a:p>
        </p:txBody>
      </p:sp>
      <p:sp>
        <p:nvSpPr>
          <p:cNvPr name="TextBox 17" id="17"/>
          <p:cNvSpPr txBox="true"/>
          <p:nvPr/>
        </p:nvSpPr>
        <p:spPr>
          <a:xfrm rot="0">
            <a:off x="10421742" y="1435990"/>
            <a:ext cx="5331720" cy="1170940"/>
          </a:xfrm>
          <a:prstGeom prst="rect">
            <a:avLst/>
          </a:prstGeom>
        </p:spPr>
        <p:txBody>
          <a:bodyPr anchor="t" rtlCol="false" tIns="0" lIns="0" bIns="0" rIns="0">
            <a:spAutoFit/>
          </a:bodyPr>
          <a:lstStyle/>
          <a:p>
            <a:pPr algn="ctr">
              <a:lnSpc>
                <a:spcPts val="4760"/>
              </a:lnSpc>
            </a:pPr>
            <a:r>
              <a:rPr lang="en-US" sz="3400">
                <a:solidFill>
                  <a:srgbClr val="404040"/>
                </a:solidFill>
                <a:latin typeface="Nunito Sans Semi-Bold"/>
              </a:rPr>
              <a:t>Provide Easy Discovery:</a:t>
            </a:r>
          </a:p>
          <a:p>
            <a:pPr algn="ctr">
              <a:lnSpc>
                <a:spcPts val="476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TextBox 3" id="3"/>
          <p:cNvSpPr txBox="true"/>
          <p:nvPr/>
        </p:nvSpPr>
        <p:spPr>
          <a:xfrm rot="0">
            <a:off x="2130217" y="4463415"/>
            <a:ext cx="14027566" cy="1226820"/>
          </a:xfrm>
          <a:prstGeom prst="rect">
            <a:avLst/>
          </a:prstGeom>
        </p:spPr>
        <p:txBody>
          <a:bodyPr anchor="t" rtlCol="false" tIns="0" lIns="0" bIns="0" rIns="0">
            <a:spAutoFit/>
          </a:bodyPr>
          <a:lstStyle/>
          <a:p>
            <a:pPr algn="ctr">
              <a:lnSpc>
                <a:spcPts val="10080"/>
              </a:lnSpc>
            </a:pPr>
            <a:r>
              <a:rPr lang="en-US" sz="7200">
                <a:solidFill>
                  <a:srgbClr val="404040"/>
                </a:solidFill>
                <a:latin typeface="Nunito Sans Bold"/>
              </a:rPr>
              <a:t>COMPETITOR APP</a:t>
            </a:r>
          </a:p>
        </p:txBody>
      </p:sp>
      <p:sp>
        <p:nvSpPr>
          <p:cNvPr name="TextBox 4" id="4"/>
          <p:cNvSpPr txBox="true"/>
          <p:nvPr/>
        </p:nvSpPr>
        <p:spPr>
          <a:xfrm rot="0">
            <a:off x="13018795" y="9191625"/>
            <a:ext cx="4240505" cy="613410"/>
          </a:xfrm>
          <a:prstGeom prst="rect">
            <a:avLst/>
          </a:prstGeom>
        </p:spPr>
        <p:txBody>
          <a:bodyPr anchor="t" rtlCol="false" tIns="0" lIns="0" bIns="0" rIns="0">
            <a:spAutoFit/>
          </a:bodyPr>
          <a:lstStyle/>
          <a:p>
            <a:pPr algn="r">
              <a:lnSpc>
                <a:spcPts val="5040"/>
              </a:lnSpc>
            </a:pPr>
            <a:r>
              <a:rPr lang="en-US" sz="3600">
                <a:solidFill>
                  <a:srgbClr val="404040"/>
                </a:solidFill>
                <a:latin typeface="Nunito Sans"/>
              </a:rPr>
              <a:t>08</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310657" y="2885449"/>
            <a:ext cx="7640572" cy="1547203"/>
            <a:chOff x="0" y="0"/>
            <a:chExt cx="5412718" cy="1096066"/>
          </a:xfrm>
        </p:grpSpPr>
        <p:sp>
          <p:nvSpPr>
            <p:cNvPr name="Freeform 4" id="4"/>
            <p:cNvSpPr/>
            <p:nvPr/>
          </p:nvSpPr>
          <p:spPr>
            <a:xfrm flipH="false" flipV="false" rot="0">
              <a:off x="0" y="0"/>
              <a:ext cx="5412718" cy="1096066"/>
            </a:xfrm>
            <a:custGeom>
              <a:avLst/>
              <a:gdLst/>
              <a:ahLst/>
              <a:cxnLst/>
              <a:rect r="r" b="b" t="t" l="l"/>
              <a:pathLst>
                <a:path h="1096066" w="5412718">
                  <a:moveTo>
                    <a:pt x="5288257" y="1096066"/>
                  </a:moveTo>
                  <a:lnTo>
                    <a:pt x="124460" y="1096066"/>
                  </a:lnTo>
                  <a:cubicBezTo>
                    <a:pt x="55880" y="1096066"/>
                    <a:pt x="0" y="1040186"/>
                    <a:pt x="0" y="971606"/>
                  </a:cubicBezTo>
                  <a:lnTo>
                    <a:pt x="0" y="124460"/>
                  </a:lnTo>
                  <a:cubicBezTo>
                    <a:pt x="0" y="55880"/>
                    <a:pt x="55880" y="0"/>
                    <a:pt x="124460" y="0"/>
                  </a:cubicBezTo>
                  <a:lnTo>
                    <a:pt x="5288258" y="0"/>
                  </a:lnTo>
                  <a:cubicBezTo>
                    <a:pt x="5356838" y="0"/>
                    <a:pt x="5412718" y="55880"/>
                    <a:pt x="5412718" y="124460"/>
                  </a:cubicBezTo>
                  <a:lnTo>
                    <a:pt x="5412718" y="971606"/>
                  </a:lnTo>
                  <a:cubicBezTo>
                    <a:pt x="5412718" y="1040186"/>
                    <a:pt x="5356838" y="1096066"/>
                    <a:pt x="5288258" y="1096066"/>
                  </a:cubicBezTo>
                  <a:close/>
                </a:path>
              </a:pathLst>
            </a:custGeom>
            <a:solidFill>
              <a:srgbClr val="D3D9C8"/>
            </a:solidFill>
          </p:spPr>
        </p:sp>
      </p:grpSp>
      <p:grpSp>
        <p:nvGrpSpPr>
          <p:cNvPr name="Group 5" id="5"/>
          <p:cNvGrpSpPr/>
          <p:nvPr/>
        </p:nvGrpSpPr>
        <p:grpSpPr>
          <a:xfrm rot="0">
            <a:off x="1310657" y="1649378"/>
            <a:ext cx="7640572" cy="1039543"/>
            <a:chOff x="0" y="0"/>
            <a:chExt cx="5412718" cy="736431"/>
          </a:xfrm>
        </p:grpSpPr>
        <p:sp>
          <p:nvSpPr>
            <p:cNvPr name="Freeform 6" id="6"/>
            <p:cNvSpPr/>
            <p:nvPr/>
          </p:nvSpPr>
          <p:spPr>
            <a:xfrm flipH="false" flipV="false" rot="0">
              <a:off x="0" y="0"/>
              <a:ext cx="5412718" cy="736431"/>
            </a:xfrm>
            <a:custGeom>
              <a:avLst/>
              <a:gdLst/>
              <a:ahLst/>
              <a:cxnLst/>
              <a:rect r="r" b="b" t="t" l="l"/>
              <a:pathLst>
                <a:path h="736431" w="5412718">
                  <a:moveTo>
                    <a:pt x="5288257" y="736431"/>
                  </a:moveTo>
                  <a:lnTo>
                    <a:pt x="124460" y="736431"/>
                  </a:lnTo>
                  <a:cubicBezTo>
                    <a:pt x="55880" y="736431"/>
                    <a:pt x="0" y="680551"/>
                    <a:pt x="0" y="611971"/>
                  </a:cubicBezTo>
                  <a:lnTo>
                    <a:pt x="0" y="124460"/>
                  </a:lnTo>
                  <a:cubicBezTo>
                    <a:pt x="0" y="55880"/>
                    <a:pt x="55880" y="0"/>
                    <a:pt x="124460" y="0"/>
                  </a:cubicBezTo>
                  <a:lnTo>
                    <a:pt x="5288258" y="0"/>
                  </a:lnTo>
                  <a:cubicBezTo>
                    <a:pt x="5356838" y="0"/>
                    <a:pt x="5412718" y="55880"/>
                    <a:pt x="5412718" y="124460"/>
                  </a:cubicBezTo>
                  <a:lnTo>
                    <a:pt x="5412718" y="611971"/>
                  </a:lnTo>
                  <a:cubicBezTo>
                    <a:pt x="5412718" y="680551"/>
                    <a:pt x="5356838" y="736431"/>
                    <a:pt x="5288258" y="736431"/>
                  </a:cubicBezTo>
                  <a:close/>
                </a:path>
              </a:pathLst>
            </a:custGeom>
            <a:solidFill>
              <a:srgbClr val="FADDB7"/>
            </a:solidFill>
          </p:spPr>
        </p:sp>
      </p:grpSp>
      <p:grpSp>
        <p:nvGrpSpPr>
          <p:cNvPr name="Group 7" id="7"/>
          <p:cNvGrpSpPr>
            <a:grpSpLocks noChangeAspect="true"/>
          </p:cNvGrpSpPr>
          <p:nvPr/>
        </p:nvGrpSpPr>
        <p:grpSpPr>
          <a:xfrm rot="0">
            <a:off x="9212119" y="2885449"/>
            <a:ext cx="7765224" cy="4454039"/>
            <a:chOff x="0" y="0"/>
            <a:chExt cx="7981950" cy="4578350"/>
          </a:xfrm>
        </p:grpSpPr>
        <p:sp>
          <p:nvSpPr>
            <p:cNvPr name="Freeform 8" id="8"/>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9" id="9"/>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10" id="10"/>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11" id="11"/>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12" id="12"/>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3"/>
              <a:stretch>
                <a:fillRect l="0" t="-29892" r="0" b="-29892"/>
              </a:stretch>
            </a:blipFill>
          </p:spPr>
        </p:sp>
      </p:grpSp>
      <p:sp>
        <p:nvSpPr>
          <p:cNvPr name="TextBox 13" id="13"/>
          <p:cNvSpPr txBox="true"/>
          <p:nvPr/>
        </p:nvSpPr>
        <p:spPr>
          <a:xfrm rot="0">
            <a:off x="1466108" y="3335518"/>
            <a:ext cx="7329671" cy="580390"/>
          </a:xfrm>
          <a:prstGeom prst="rect">
            <a:avLst/>
          </a:prstGeom>
        </p:spPr>
        <p:txBody>
          <a:bodyPr anchor="t" rtlCol="false" tIns="0" lIns="0" bIns="0" rIns="0">
            <a:spAutoFit/>
          </a:bodyPr>
          <a:lstStyle/>
          <a:p>
            <a:pPr algn="ctr">
              <a:lnSpc>
                <a:spcPts val="4759"/>
              </a:lnSpc>
            </a:pPr>
            <a:r>
              <a:rPr lang="en-US" sz="3399" spc="33">
                <a:solidFill>
                  <a:srgbClr val="1A1A1A"/>
                </a:solidFill>
                <a:latin typeface="Nunito Sans"/>
              </a:rPr>
              <a:t>android application</a:t>
            </a:r>
          </a:p>
        </p:txBody>
      </p:sp>
      <p:sp>
        <p:nvSpPr>
          <p:cNvPr name="TextBox 14" id="14"/>
          <p:cNvSpPr txBox="true"/>
          <p:nvPr/>
        </p:nvSpPr>
        <p:spPr>
          <a:xfrm rot="0">
            <a:off x="1466108" y="1710997"/>
            <a:ext cx="7329671" cy="821055"/>
          </a:xfrm>
          <a:prstGeom prst="rect">
            <a:avLst/>
          </a:prstGeom>
        </p:spPr>
        <p:txBody>
          <a:bodyPr anchor="t" rtlCol="false" tIns="0" lIns="0" bIns="0" rIns="0">
            <a:spAutoFit/>
          </a:bodyPr>
          <a:lstStyle/>
          <a:p>
            <a:pPr algn="ctr">
              <a:lnSpc>
                <a:spcPts val="6719"/>
              </a:lnSpc>
            </a:pPr>
            <a:r>
              <a:rPr lang="en-US" sz="4800" spc="48">
                <a:solidFill>
                  <a:srgbClr val="404040"/>
                </a:solidFill>
                <a:latin typeface="Nunito Sans Semi-Bold"/>
              </a:rPr>
              <a:t>lemon8</a:t>
            </a:r>
          </a:p>
        </p:txBody>
      </p:sp>
      <p:sp>
        <p:nvSpPr>
          <p:cNvPr name="TextBox 15" id="15"/>
          <p:cNvSpPr txBox="true"/>
          <p:nvPr/>
        </p:nvSpPr>
        <p:spPr>
          <a:xfrm rot="0">
            <a:off x="1466108" y="4727927"/>
            <a:ext cx="7329671" cy="4471670"/>
          </a:xfrm>
          <a:prstGeom prst="rect">
            <a:avLst/>
          </a:prstGeom>
        </p:spPr>
        <p:txBody>
          <a:bodyPr anchor="t" rtlCol="false" tIns="0" lIns="0" bIns="0" rIns="0">
            <a:spAutoFit/>
          </a:bodyPr>
          <a:lstStyle/>
          <a:p>
            <a:pPr algn="ctr">
              <a:lnSpc>
                <a:spcPts val="4479"/>
              </a:lnSpc>
            </a:pPr>
            <a:r>
              <a:rPr lang="en-US" sz="3199">
                <a:solidFill>
                  <a:srgbClr val="404040"/>
                </a:solidFill>
                <a:latin typeface="Nunito Sans"/>
              </a:rPr>
              <a:t>Lemon8 is focused on lifestyle content, allowing creators to share photos or short videos, curated within different categories. Lemon8 lets creators tag their posts with specific product details, links, and prices, breaking down the barriers between audience and influencer.</a:t>
            </a:r>
          </a:p>
        </p:txBody>
      </p:sp>
      <p:sp>
        <p:nvSpPr>
          <p:cNvPr name="TextBox 16" id="16"/>
          <p:cNvSpPr txBox="true"/>
          <p:nvPr/>
        </p:nvSpPr>
        <p:spPr>
          <a:xfrm rot="0">
            <a:off x="13018795" y="9191625"/>
            <a:ext cx="4240505" cy="613410"/>
          </a:xfrm>
          <a:prstGeom prst="rect">
            <a:avLst/>
          </a:prstGeom>
        </p:spPr>
        <p:txBody>
          <a:bodyPr anchor="t" rtlCol="false" tIns="0" lIns="0" bIns="0" rIns="0">
            <a:spAutoFit/>
          </a:bodyPr>
          <a:lstStyle/>
          <a:p>
            <a:pPr algn="r">
              <a:lnSpc>
                <a:spcPts val="5040"/>
              </a:lnSpc>
            </a:pPr>
            <a:r>
              <a:rPr lang="en-US" sz="3600">
                <a:solidFill>
                  <a:srgbClr val="404040"/>
                </a:solidFill>
                <a:latin typeface="Nunito Sans"/>
              </a:rPr>
              <a:t>07</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310657" y="2885449"/>
            <a:ext cx="7640572" cy="1547203"/>
            <a:chOff x="0" y="0"/>
            <a:chExt cx="5412718" cy="1096066"/>
          </a:xfrm>
        </p:grpSpPr>
        <p:sp>
          <p:nvSpPr>
            <p:cNvPr name="Freeform 4" id="4"/>
            <p:cNvSpPr/>
            <p:nvPr/>
          </p:nvSpPr>
          <p:spPr>
            <a:xfrm flipH="false" flipV="false" rot="0">
              <a:off x="0" y="0"/>
              <a:ext cx="5412718" cy="1096066"/>
            </a:xfrm>
            <a:custGeom>
              <a:avLst/>
              <a:gdLst/>
              <a:ahLst/>
              <a:cxnLst/>
              <a:rect r="r" b="b" t="t" l="l"/>
              <a:pathLst>
                <a:path h="1096066" w="5412718">
                  <a:moveTo>
                    <a:pt x="5288257" y="1096066"/>
                  </a:moveTo>
                  <a:lnTo>
                    <a:pt x="124460" y="1096066"/>
                  </a:lnTo>
                  <a:cubicBezTo>
                    <a:pt x="55880" y="1096066"/>
                    <a:pt x="0" y="1040186"/>
                    <a:pt x="0" y="971606"/>
                  </a:cubicBezTo>
                  <a:lnTo>
                    <a:pt x="0" y="124460"/>
                  </a:lnTo>
                  <a:cubicBezTo>
                    <a:pt x="0" y="55880"/>
                    <a:pt x="55880" y="0"/>
                    <a:pt x="124460" y="0"/>
                  </a:cubicBezTo>
                  <a:lnTo>
                    <a:pt x="5288258" y="0"/>
                  </a:lnTo>
                  <a:cubicBezTo>
                    <a:pt x="5356838" y="0"/>
                    <a:pt x="5412718" y="55880"/>
                    <a:pt x="5412718" y="124460"/>
                  </a:cubicBezTo>
                  <a:lnTo>
                    <a:pt x="5412718" y="971606"/>
                  </a:lnTo>
                  <a:cubicBezTo>
                    <a:pt x="5412718" y="1040186"/>
                    <a:pt x="5356838" y="1096066"/>
                    <a:pt x="5288258" y="1096066"/>
                  </a:cubicBezTo>
                  <a:close/>
                </a:path>
              </a:pathLst>
            </a:custGeom>
            <a:solidFill>
              <a:srgbClr val="D3D9C8"/>
            </a:solidFill>
          </p:spPr>
        </p:sp>
      </p:grpSp>
      <p:grpSp>
        <p:nvGrpSpPr>
          <p:cNvPr name="Group 5" id="5"/>
          <p:cNvGrpSpPr/>
          <p:nvPr/>
        </p:nvGrpSpPr>
        <p:grpSpPr>
          <a:xfrm rot="0">
            <a:off x="1310657" y="1649378"/>
            <a:ext cx="7640572" cy="1039543"/>
            <a:chOff x="0" y="0"/>
            <a:chExt cx="5412718" cy="736431"/>
          </a:xfrm>
        </p:grpSpPr>
        <p:sp>
          <p:nvSpPr>
            <p:cNvPr name="Freeform 6" id="6"/>
            <p:cNvSpPr/>
            <p:nvPr/>
          </p:nvSpPr>
          <p:spPr>
            <a:xfrm flipH="false" flipV="false" rot="0">
              <a:off x="0" y="0"/>
              <a:ext cx="5412718" cy="736431"/>
            </a:xfrm>
            <a:custGeom>
              <a:avLst/>
              <a:gdLst/>
              <a:ahLst/>
              <a:cxnLst/>
              <a:rect r="r" b="b" t="t" l="l"/>
              <a:pathLst>
                <a:path h="736431" w="5412718">
                  <a:moveTo>
                    <a:pt x="5288257" y="736431"/>
                  </a:moveTo>
                  <a:lnTo>
                    <a:pt x="124460" y="736431"/>
                  </a:lnTo>
                  <a:cubicBezTo>
                    <a:pt x="55880" y="736431"/>
                    <a:pt x="0" y="680551"/>
                    <a:pt x="0" y="611971"/>
                  </a:cubicBezTo>
                  <a:lnTo>
                    <a:pt x="0" y="124460"/>
                  </a:lnTo>
                  <a:cubicBezTo>
                    <a:pt x="0" y="55880"/>
                    <a:pt x="55880" y="0"/>
                    <a:pt x="124460" y="0"/>
                  </a:cubicBezTo>
                  <a:lnTo>
                    <a:pt x="5288258" y="0"/>
                  </a:lnTo>
                  <a:cubicBezTo>
                    <a:pt x="5356838" y="0"/>
                    <a:pt x="5412718" y="55880"/>
                    <a:pt x="5412718" y="124460"/>
                  </a:cubicBezTo>
                  <a:lnTo>
                    <a:pt x="5412718" y="611971"/>
                  </a:lnTo>
                  <a:cubicBezTo>
                    <a:pt x="5412718" y="680551"/>
                    <a:pt x="5356838" y="736431"/>
                    <a:pt x="5288258" y="736431"/>
                  </a:cubicBezTo>
                  <a:close/>
                </a:path>
              </a:pathLst>
            </a:custGeom>
            <a:solidFill>
              <a:srgbClr val="FADDB7"/>
            </a:solidFill>
          </p:spPr>
        </p:sp>
      </p:grpSp>
      <p:grpSp>
        <p:nvGrpSpPr>
          <p:cNvPr name="Group 7" id="7"/>
          <p:cNvGrpSpPr>
            <a:grpSpLocks noChangeAspect="true"/>
          </p:cNvGrpSpPr>
          <p:nvPr/>
        </p:nvGrpSpPr>
        <p:grpSpPr>
          <a:xfrm rot="0">
            <a:off x="9212119" y="2885449"/>
            <a:ext cx="7765224" cy="4454039"/>
            <a:chOff x="0" y="0"/>
            <a:chExt cx="7981950" cy="4578350"/>
          </a:xfrm>
        </p:grpSpPr>
        <p:sp>
          <p:nvSpPr>
            <p:cNvPr name="Freeform 8" id="8"/>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9" id="9"/>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name="Freeform 10" id="10"/>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name="Freeform 11" id="11"/>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name="Freeform 12" id="12"/>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3"/>
              <a:stretch>
                <a:fillRect l="0" t="-29892" r="0" b="-29892"/>
              </a:stretch>
            </a:blipFill>
          </p:spPr>
        </p:sp>
      </p:grpSp>
      <p:sp>
        <p:nvSpPr>
          <p:cNvPr name="TextBox 13" id="13"/>
          <p:cNvSpPr txBox="true"/>
          <p:nvPr/>
        </p:nvSpPr>
        <p:spPr>
          <a:xfrm rot="0">
            <a:off x="1466108" y="3335518"/>
            <a:ext cx="7329671" cy="580390"/>
          </a:xfrm>
          <a:prstGeom prst="rect">
            <a:avLst/>
          </a:prstGeom>
        </p:spPr>
        <p:txBody>
          <a:bodyPr anchor="t" rtlCol="false" tIns="0" lIns="0" bIns="0" rIns="0">
            <a:spAutoFit/>
          </a:bodyPr>
          <a:lstStyle/>
          <a:p>
            <a:pPr algn="ctr">
              <a:lnSpc>
                <a:spcPts val="4759"/>
              </a:lnSpc>
            </a:pPr>
            <a:r>
              <a:rPr lang="en-US" sz="3399" spc="33">
                <a:solidFill>
                  <a:srgbClr val="1A1A1A"/>
                </a:solidFill>
                <a:latin typeface="Nunito Sans"/>
              </a:rPr>
              <a:t>android application</a:t>
            </a:r>
          </a:p>
        </p:txBody>
      </p:sp>
      <p:sp>
        <p:nvSpPr>
          <p:cNvPr name="TextBox 14" id="14"/>
          <p:cNvSpPr txBox="true"/>
          <p:nvPr/>
        </p:nvSpPr>
        <p:spPr>
          <a:xfrm rot="0">
            <a:off x="1466108" y="1710997"/>
            <a:ext cx="7329671" cy="821055"/>
          </a:xfrm>
          <a:prstGeom prst="rect">
            <a:avLst/>
          </a:prstGeom>
        </p:spPr>
        <p:txBody>
          <a:bodyPr anchor="t" rtlCol="false" tIns="0" lIns="0" bIns="0" rIns="0">
            <a:spAutoFit/>
          </a:bodyPr>
          <a:lstStyle/>
          <a:p>
            <a:pPr algn="ctr">
              <a:lnSpc>
                <a:spcPts val="6719"/>
              </a:lnSpc>
            </a:pPr>
            <a:r>
              <a:rPr lang="en-US" sz="4800" spc="48">
                <a:solidFill>
                  <a:srgbClr val="404040"/>
                </a:solidFill>
                <a:latin typeface="Nunito Sans Semi-Bold"/>
              </a:rPr>
              <a:t>Truckster</a:t>
            </a:r>
          </a:p>
        </p:txBody>
      </p:sp>
      <p:sp>
        <p:nvSpPr>
          <p:cNvPr name="TextBox 15" id="15"/>
          <p:cNvSpPr txBox="true"/>
          <p:nvPr/>
        </p:nvSpPr>
        <p:spPr>
          <a:xfrm rot="0">
            <a:off x="1466108" y="4727927"/>
            <a:ext cx="7329671" cy="2223770"/>
          </a:xfrm>
          <a:prstGeom prst="rect">
            <a:avLst/>
          </a:prstGeom>
        </p:spPr>
        <p:txBody>
          <a:bodyPr anchor="t" rtlCol="false" tIns="0" lIns="0" bIns="0" rIns="0">
            <a:spAutoFit/>
          </a:bodyPr>
          <a:lstStyle/>
          <a:p>
            <a:pPr algn="ctr">
              <a:lnSpc>
                <a:spcPts val="4479"/>
              </a:lnSpc>
            </a:pPr>
            <a:r>
              <a:rPr lang="en-US" sz="3199">
                <a:solidFill>
                  <a:srgbClr val="404040"/>
                </a:solidFill>
                <a:latin typeface="Nunito Sans"/>
              </a:rPr>
              <a:t>This app has everything you want to know about food trucks. It has their schedule, including information about the brewery or event that they ar</a:t>
            </a:r>
          </a:p>
        </p:txBody>
      </p:sp>
      <p:sp>
        <p:nvSpPr>
          <p:cNvPr name="TextBox 16" id="16"/>
          <p:cNvSpPr txBox="true"/>
          <p:nvPr/>
        </p:nvSpPr>
        <p:spPr>
          <a:xfrm rot="0">
            <a:off x="13018795" y="9191625"/>
            <a:ext cx="4240505" cy="613410"/>
          </a:xfrm>
          <a:prstGeom prst="rect">
            <a:avLst/>
          </a:prstGeom>
        </p:spPr>
        <p:txBody>
          <a:bodyPr anchor="t" rtlCol="false" tIns="0" lIns="0" bIns="0" rIns="0">
            <a:spAutoFit/>
          </a:bodyPr>
          <a:lstStyle/>
          <a:p>
            <a:pPr algn="r">
              <a:lnSpc>
                <a:spcPts val="5040"/>
              </a:lnSpc>
            </a:pPr>
            <a:r>
              <a:rPr lang="en-US" sz="3600">
                <a:solidFill>
                  <a:srgbClr val="404040"/>
                </a:solidFill>
                <a:latin typeface="Nunito Sans"/>
              </a:rPr>
              <a:t>07</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DAGI3xLTXdo</dc:identifier>
  <dcterms:modified xsi:type="dcterms:W3CDTF">2011-08-01T06:04:30Z</dcterms:modified>
  <cp:revision>1</cp:revision>
  <dc:title>YippyYap: Eats Streak</dc:title>
</cp:coreProperties>
</file>

<file path=docProps/thumbnail.jpeg>
</file>